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693D53-8C34-4440-9FDA-940118809F5E}" v="1" dt="2026-09-23T12:00:08.5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2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D29B-884A-1BCB-B074-625E189B2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C79763-3CBC-282D-2AE7-236156EE55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93456-40F4-B75A-C5EF-910211011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A76DE-51F0-880E-A62D-CB2254CE6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41194-A189-A572-5BDE-1C89D288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639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B7A3-6066-4EA2-AB29-DA46C67F4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B5891-37D8-580B-A8B0-7534A4558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8F420-B57F-B551-A102-086638671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61F88-AA18-8E41-F71A-EC8D2306A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2FF21-6AC1-59F5-C550-740DBFC8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3885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9EB31-BF07-9CCF-9A56-AF8377091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A8F81-B2A2-544C-86AA-21D959AC6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5AE83-F3A6-4555-222F-5D92A35BE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AFF7D-A85E-29C7-5505-364AA48ED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D464C-08DA-5A7E-2042-42280058C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919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D06A0-7D70-C434-A4F3-64E836A2E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DF19F-1EBC-E76C-7645-2C6589F21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E9A70-0769-FF3D-DB76-D26794F9B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4A07A-B837-3A6A-8105-96E4E415F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D11DE-7C8E-69A7-E0B9-9594A26D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733B3-873B-AFAF-34BC-D8602B27D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232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50087-E4DD-2D66-3AB2-E05A8F93C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6C2B2-68BF-3690-70E5-ED5210C32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DE304-C833-A41E-62BC-3FF7DCF67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B66FA5-8F9C-6D9C-B681-9B22797C69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8A94BD-8A92-717F-8CB1-300BA6C858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9A7D83-5F4A-DA7C-A12E-0F2AA02B2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B49FD7-A81F-5B8B-0BA2-E349D7D2C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7E87E-92DE-2222-72B6-73766836D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9552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36FE6-BCA5-6932-EB57-E913F44E7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035AB6-CAF2-99CD-7BCD-49FD3CE43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E8CD28-5254-8A22-DCCC-8CC2E0ED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CEB2A-68EF-7752-9015-1730C8209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91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ABBDF0-0DB3-D6C3-6706-65E1D4740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E18D3-5147-4F22-C5E1-1CF2AE25B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CB40E-A825-1932-CE6D-43635623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60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2E2D0-254C-21D2-C526-E06114746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7F561-CC86-E00A-F047-A0A37A64D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6D459-0093-5AB1-9089-47B32A038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6654E-BF5D-0A1E-17D2-B28058062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6FA8EF-AE24-1720-46CA-9AC92218F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85BA8-212E-9E48-6E71-6FF2ED42F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7382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7E17E-0015-834D-412C-BE2344755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176831-069A-EBDF-1ECD-C10DA8CC2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20242-1CA4-8D53-A804-B25D46BDE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58844-9228-DF83-F365-F64E945D8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C8C0E-57F8-3DF9-DAD2-9B6DE0668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9D2F1-49C0-CCB0-83F0-8D01A89A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6417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C3518-6BA2-229E-7907-D9D2F36C0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25581-D978-0016-6749-42C643C35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AFB55-0D20-6FD2-99E8-9B5808F25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7C6C8-1981-EAA2-8830-637F23B19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EBAB4-0588-B9B3-1B19-E57AF8139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509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C7BFC6-24DF-32F9-89EB-7BC1F37C18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10534-272B-3334-651C-68E7CB190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B24B5-E8D3-B2B4-7CB1-A02F5E9D9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8A8ED-6AE6-8E9A-1D69-DB1372E31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8DF5-DD82-B591-4A98-301C26052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745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0C701F-0EA5-763C-5987-2B2EF7A2F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080FB-3D80-B85A-979D-B1D19F173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3C527-9FB0-0FD6-BE12-3F1544C09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DFB12F-83BF-491E-9426-FFC53612DB20}" type="datetimeFigureOut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CEB23-02D2-834B-4E72-12C0374983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3C5DB-3A39-FCAC-A3D2-38E39D3D08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97B819-41B3-4F91-BC6C-FE93BF62F8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9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A572-0A47-2210-6306-8E7005E1A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7219"/>
            <a:ext cx="9144000" cy="3415038"/>
          </a:xfrm>
        </p:spPr>
        <p:txBody>
          <a:bodyPr>
            <a:normAutofit fontScale="90000"/>
          </a:bodyPr>
          <a:lstStyle/>
          <a:p>
            <a:r>
              <a:rPr lang="en-IN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Journey Through the </a:t>
            </a:r>
            <a:r>
              <a:rPr lang="en-IN" sz="31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IN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volution of Scientific Thought</a:t>
            </a: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en-IN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IN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 Hage Doley</a:t>
            </a:r>
            <a:br>
              <a:rPr lang="en-IN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Assistant Professor</a:t>
            </a:r>
            <a:br>
              <a:rPr lang="en-IN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IN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DD0114-2A09-BEAD-57C9-E6BC10C8A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896581"/>
            <a:ext cx="9906000" cy="1221190"/>
          </a:xfrm>
        </p:spPr>
        <p:txBody>
          <a:bodyPr>
            <a:normAutofit/>
          </a:bodyPr>
          <a:lstStyle/>
          <a:p>
            <a:endParaRPr lang="en-IN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D5202-FFB7-4B0A-0F03-E32D8D83A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162" y="2993743"/>
            <a:ext cx="3495675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8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3BBB0-0477-985D-C735-1171E58A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Ancient Superstitions</a:t>
            </a:r>
            <a:endParaRPr lang="en-IN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80D95-5DE5-ECBB-340A-66BBE1D2D4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Explaining complexity with complexity.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Everything had supernatural agency; lacking a systematic method for causation verification.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Mythologies driven by correlation/causation fallacy.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led to diverse mythologies across cultures, but no unified understanding of nature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C19149-F481-8894-74CB-BC30D9A7D7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31353" y="483523"/>
            <a:ext cx="5217645" cy="393236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D86451-1D47-3D22-AF3D-461B3D05B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873" y="4650059"/>
            <a:ext cx="3713356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38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50E8-9986-2AA4-31B3-A702039D2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2468"/>
            <a:ext cx="10515600" cy="1325563"/>
          </a:xfrm>
        </p:spPr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Thales’ Leap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9EECF-909C-24C1-88A5-C29453013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6255" y="1491343"/>
            <a:ext cx="5604802" cy="4713514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Thales (6th Century BC)</a:t>
            </a: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Explained complexity with simplicity.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Claimed </a:t>
            </a:r>
            <a:r>
              <a:rPr lang="en-IN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the foundational principle.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Introduced coexistence of natural laws and gods.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marked the beginning of naturalistic explanations</a:t>
            </a:r>
            <a:endParaRPr lang="en-IN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shift from supernatural to natural explanations laid the groundwork for future scientific inquiry</a:t>
            </a:r>
            <a:endParaRPr lang="en-IN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Followed by: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Anaximander’s "Indefinite" (Apeiron).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Anaximenes’ "Air."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Heraclitus’ "Fire.“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Explanations wrong but in the right direction.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sz="1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914400" algn="l"/>
              </a:tabLst>
            </a:pP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E51B1C-7A95-2E75-699E-BDF3425029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13475" y="537624"/>
            <a:ext cx="1790792" cy="329581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EE6CBB-1F24-1AC5-B4BA-334CC4DB0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3912" y="4096315"/>
            <a:ext cx="3631833" cy="25216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F8B53F-A650-338F-4E41-8403C3519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8319" y="856027"/>
            <a:ext cx="3145072" cy="227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91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BC9AB-C855-A18A-B7E5-D4CB55D9F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Hippocrates: The Father of Medicine</a:t>
            </a:r>
            <a:endParaRPr lang="en-IN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085D7-6072-9ADA-CA2E-72E8416C9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3657" y="1436915"/>
            <a:ext cx="6052457" cy="5055960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Shifted medical thinking from supernatural to natural explanations for diseases.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Proposed that diseases were caused by imbalances in bodily fluids (humors):</a:t>
            </a:r>
          </a:p>
          <a:p>
            <a:pPr marL="742950" lvl="1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Blood</a:t>
            </a:r>
            <a:endParaRPr lang="en-US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Yellow Bile</a:t>
            </a:r>
            <a:endParaRPr lang="en-US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Black Bile</a:t>
            </a:r>
            <a:endParaRPr lang="en-US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Phlegm</a:t>
            </a:r>
            <a:endParaRPr lang="en-US" sz="2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Humoral imbalance led to illness and health issues.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Moved away from beliefs like </a:t>
            </a:r>
            <a:r>
              <a:rPr lang="en-US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demonic possession</a:t>
            </a: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divine punishment</a:t>
            </a: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Focused on understanding the body and disease through naturalistic causes.</a:t>
            </a:r>
          </a:p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Though later debunked, Hippocrates' ideas marked a critical step toward </a:t>
            </a:r>
            <a:r>
              <a:rPr lang="en-US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naturalistic approaches</a:t>
            </a:r>
            <a:r>
              <a:rPr lang="en-US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medicine.</a:t>
            </a:r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6E22C47-F65A-E90F-0A45-F81CA0A7CA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6743" y="1825625"/>
            <a:ext cx="4887686" cy="3857413"/>
          </a:xfrm>
        </p:spPr>
      </p:pic>
    </p:spTree>
    <p:extLst>
      <p:ext uri="{BB962C8B-B14F-4D97-AF65-F5344CB8AC3E}">
        <p14:creationId xmlns:p14="http://schemas.microsoft.com/office/powerpoint/2010/main" val="171119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7B476-757D-422F-7D16-2E08E656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Plato’s Two-World Model (427-347 BC)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DBFF0-488E-8D4F-4170-8E56DE9BB29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introduced the idea of a perfect, immaterial world of forms, distinct from the imperfect material world.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and supernatural worlds separated.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Timaeus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Nature exhibits order, implying a designer.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 world: Governed by laws but only a "shadow" of perfect forms.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While he acknowledged natural laws, he prioritized philosophy over empirical science, viewing the material world as a shadow of the true reality.</a:t>
            </a:r>
          </a:p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EE9286-7B1E-47E0-0FA9-6BB986B8FE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380082-27FB-0BD1-F3CC-D1002DA25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712806"/>
            <a:ext cx="5725886" cy="353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24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9EDD2-B8C4-A147-EA33-7E7B21727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Aristotle and Reassertion of Nature</a:t>
            </a: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DE3FB-76A6-05A9-1616-D2551C45E3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Aristotle focused on the natural world as the primary object of study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Introduced the concept of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“final cause” (telos)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—objects have a purpose.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Promoted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empirical observation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understanding growth and change.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Rejected "world of forms," acknowledged a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divine mover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work restored the importance of science and laid the foundation for future empirical investigations.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06B71-42FC-16B1-4C58-224ECC50A8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8C07D1-3D96-D192-FC37-C8DEA5098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104" y="1762040"/>
            <a:ext cx="5276805" cy="302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10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C27B-6EC6-0F7A-383A-3F837EB2F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871146"/>
            <a:ext cx="4898783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dirty="0">
                <a:effectLst/>
              </a:rPr>
              <a:t>Archimedes and Introduction to Mathematics</a:t>
            </a:r>
            <a:endParaRPr lang="en-US" sz="30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846FF-E50F-7755-02E5-968F898E98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4287" y="2133600"/>
            <a:ext cx="4340114" cy="4008783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>
                <a:effectLst/>
              </a:rPr>
              <a:t>Pythagorean cult </a:t>
            </a:r>
            <a:r>
              <a:rPr lang="en-US" sz="1400" dirty="0" err="1">
                <a:effectLst/>
              </a:rPr>
              <a:t>centred</a:t>
            </a:r>
            <a:r>
              <a:rPr lang="en-US" sz="1400" dirty="0">
                <a:effectLst/>
              </a:rPr>
              <a:t> on the divine nature of integral ratios (rational numbers).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 err="1">
                <a:effectLst/>
              </a:rPr>
              <a:t>Hipparus</a:t>
            </a:r>
            <a:r>
              <a:rPr lang="en-US" sz="1400" dirty="0">
                <a:effectLst/>
              </a:rPr>
              <a:t> discovered irrational number.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>
                <a:effectLst/>
              </a:rPr>
              <a:t>Archimedes applied mathematics to physical problems, demonstrating its utility in understanding the natural world. 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b="1" dirty="0">
                <a:effectLst/>
              </a:rPr>
              <a:t>Archimedes’ principle</a:t>
            </a:r>
            <a:r>
              <a:rPr lang="en-US" sz="1400" dirty="0">
                <a:effectLst/>
              </a:rPr>
              <a:t> of floating bodies.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>
                <a:effectLst/>
              </a:rPr>
              <a:t>Invented tools like </a:t>
            </a:r>
            <a:r>
              <a:rPr lang="en-US" sz="1400" b="1" dirty="0">
                <a:effectLst/>
              </a:rPr>
              <a:t>Archimedes’ screw</a:t>
            </a:r>
            <a:r>
              <a:rPr lang="en-US" sz="1400" dirty="0">
                <a:effectLst/>
              </a:rPr>
              <a:t>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400" dirty="0">
                <a:effectLst/>
              </a:rPr>
              <a:t>Demonstrated math’s power in understanding nature.</a:t>
            </a:r>
          </a:p>
          <a:p>
            <a:pPr algn="just">
              <a:spcAft>
                <a:spcPts val="1000"/>
              </a:spcAft>
            </a:pPr>
            <a:r>
              <a:rPr lang="en-US" sz="1400" dirty="0">
                <a:effectLst/>
              </a:rPr>
              <a:t>   bridged the gap between abstract mathematics and practical science.</a:t>
            </a:r>
            <a:endParaRPr lang="en-US" sz="14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B11B05-5E59-5B88-D8DB-0E975DEAE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64727" y="0"/>
            <a:ext cx="6927273" cy="6876532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hexagon with a triangle in the center&#10;&#10;AI-generated content may be incorrect.">
            <a:extLst>
              <a:ext uri="{FF2B5EF4-FFF2-40B4-BE49-F238E27FC236}">
                <a16:creationId xmlns:a16="http://schemas.microsoft.com/office/drawing/2014/main" id="{B161F6E9-F8EB-5DE4-51EB-B378DAEC4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503" y="-36898"/>
            <a:ext cx="2658860" cy="4340996"/>
          </a:xfrm>
          <a:prstGeom prst="rect">
            <a:avLst/>
          </a:prstGeom>
        </p:spPr>
      </p:pic>
      <p:pic>
        <p:nvPicPr>
          <p:cNvPr id="10" name="Picture 9" descr="A wooden water mill with a wooden handle&#10;&#10;AI-generated content may be incorrect.">
            <a:extLst>
              <a:ext uri="{FF2B5EF4-FFF2-40B4-BE49-F238E27FC236}">
                <a16:creationId xmlns:a16="http://schemas.microsoft.com/office/drawing/2014/main" id="{4CEAEF31-48C2-4056-542C-BBEC6D5AA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459" y="2276071"/>
            <a:ext cx="2942505" cy="1762723"/>
          </a:xfrm>
          <a:prstGeom prst="rect">
            <a:avLst/>
          </a:prstGeom>
        </p:spPr>
      </p:pic>
      <p:pic>
        <p:nvPicPr>
          <p:cNvPr id="6" name="Content Placeholder 5" descr="A triangle with numbers and a square&#10;&#10;AI-generated content may be incorrect.">
            <a:extLst>
              <a:ext uri="{FF2B5EF4-FFF2-40B4-BE49-F238E27FC236}">
                <a16:creationId xmlns:a16="http://schemas.microsoft.com/office/drawing/2014/main" id="{8595D36D-5154-6944-F4F1-96EF37116B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186" y="256674"/>
            <a:ext cx="1709057" cy="17627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BB297D-6FEB-D233-99F5-5945CE0BB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8183" y="4384726"/>
            <a:ext cx="5909530" cy="235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98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D8B9B-6E99-B809-EF59-EDAF01E74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Atomists and Materialism</a:t>
            </a:r>
            <a:endParaRPr lang="en-IN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DE5AA-CB00-DBDD-44F8-A3C214FBF4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Democritus, Epicurus, and Lucretius proposed that the universe is composed of indivisible atoms moving through void space.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Universe governed by chance, no divine plan.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Lucretius’ De Rerum Natura</a:t>
            </a: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Denied creation out of nothing.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Their materialistic worldview rejected supernatural explanations, aligning with modern scientific principles but lacked experimental backing.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DAFD462-5DCF-5D6D-02E2-C7D49870A2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2" y="1837192"/>
            <a:ext cx="5754353" cy="3265714"/>
          </a:xfrm>
        </p:spPr>
      </p:pic>
    </p:spTree>
    <p:extLst>
      <p:ext uri="{BB962C8B-B14F-4D97-AF65-F5344CB8AC3E}">
        <p14:creationId xmlns:p14="http://schemas.microsoft.com/office/powerpoint/2010/main" val="1596438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5F26-FF11-52B3-89D9-326EDFB9E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Geocentrism</a:t>
            </a:r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vs. Heliocentrism and theory of choice</a:t>
            </a: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89047-2EC6-3C8D-A7F8-D6E784E55F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22372" cy="4351338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Ptolemy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Geocentric model using epicycles and </a:t>
            </a:r>
            <a:r>
              <a:rPr lang="en-IN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deferents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Copernicus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Heliocentric model—simpler and elegant.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Importance of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Occam’s Razor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Prefer simpler theories.</a:t>
            </a:r>
          </a:p>
        </p:txBody>
      </p:sp>
      <p:pic>
        <p:nvPicPr>
          <p:cNvPr id="6" name="Content Placeholder 5" descr="A diagram of the solar system&#10;&#10;AI-generated content may be incorrect.">
            <a:extLst>
              <a:ext uri="{FF2B5EF4-FFF2-40B4-BE49-F238E27FC236}">
                <a16:creationId xmlns:a16="http://schemas.microsoft.com/office/drawing/2014/main" id="{6792E305-B9C4-F54B-1693-535DF4D990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452" y="1541037"/>
            <a:ext cx="3943553" cy="3352972"/>
          </a:xfrm>
        </p:spPr>
      </p:pic>
    </p:spTree>
    <p:extLst>
      <p:ext uri="{BB962C8B-B14F-4D97-AF65-F5344CB8AC3E}">
        <p14:creationId xmlns:p14="http://schemas.microsoft.com/office/powerpoint/2010/main" val="116829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5170-39FC-91A0-D835-11F640FD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Francis Bacon and Inductive Method (1561- 1626 AC)</a:t>
            </a:r>
            <a:b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BF9CC-2E74-DCD3-A68B-A1B821523E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Criticized </a:t>
            </a: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deductive reasoning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Introduced scientific method: </a:t>
            </a:r>
          </a:p>
          <a:p>
            <a:pPr marL="742950" lvl="1" indent="-285750" algn="just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Observation → Hypothesis → Experiment → Theory.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Emphasized experimentation over assumptions.</a:t>
            </a:r>
          </a:p>
          <a:p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0B846DB-4C6D-A5BE-9DBB-E36FA540BD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6121" y="4001294"/>
            <a:ext cx="5181600" cy="234551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9BE4D3-88A1-8536-74A0-FF33BB518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121" y="1027906"/>
            <a:ext cx="4513757" cy="273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78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A37E5-8DDB-43D6-BE6E-BEC128E0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William Harvey and the Power of Demonstration</a:t>
            </a: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B0697-C3BE-767A-3779-74474DD2B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324600" cy="4351338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Dissected human hearts to challenge </a:t>
            </a:r>
            <a:r>
              <a:rPr lang="en-IN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Galen’s theories</a:t>
            </a: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Proved Galen’s ideas of blood circulation were incorrect.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Demonstrated the importance of </a:t>
            </a:r>
            <a:r>
              <a:rPr lang="en-IN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independent empirical verification</a:t>
            </a:r>
            <a:r>
              <a:rPr lang="en-IN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IN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2E91E0F-3277-0195-F213-A8C542A5C4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20000" y="1027906"/>
            <a:ext cx="3594230" cy="203642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0513F4-1F2E-A5CE-BCF1-DAE3EAD1D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098" y="3669799"/>
            <a:ext cx="3603702" cy="276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82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9A13E-0E3B-39DC-564E-933236D87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Galileo and the Fall of Aristotelian Physics</a:t>
            </a: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C046B-2838-422F-2CF1-216DDCA94F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Proved: 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Heavy and light objects fall at the same rate.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Earth’s rotation does not affect daily life.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Observed Jupiter’s moons—discrediting </a:t>
            </a:r>
            <a:r>
              <a:rPr lang="en-IN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geocentrism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underscored the importance of empirical evidence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IN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CAE56A1-1094-DC06-9E61-6CF92AFE29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67326" y="3681337"/>
            <a:ext cx="4369025" cy="272429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FDAD94-723A-03E5-0AA4-E30A42331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84" y="365125"/>
            <a:ext cx="4362674" cy="297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02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43F2EA-928E-1B1C-DB58-331185CF0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1">
                <a:effectLst/>
              </a:rPr>
              <a:t>Boyle, Hooke, and the Power of Instrumentation</a:t>
            </a:r>
            <a:endParaRPr lang="en-US" sz="4600" b="1"/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3AECE-87AE-2B40-74AC-8BB64B207F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706624"/>
            <a:ext cx="667512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lvl="0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b="1" dirty="0">
                <a:effectLst/>
              </a:rPr>
              <a:t>Robert Boyle</a:t>
            </a:r>
            <a:r>
              <a:rPr lang="en-US" sz="2000" dirty="0">
                <a:effectLst/>
              </a:rPr>
              <a:t>: Boyle’s law via experiments with a vacuum pump.</a:t>
            </a:r>
          </a:p>
          <a:p>
            <a:pPr marL="342900" lvl="0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b="1" dirty="0">
                <a:effectLst/>
              </a:rPr>
              <a:t>Robert Hooke</a:t>
            </a:r>
            <a:r>
              <a:rPr lang="en-US" sz="2000" dirty="0">
                <a:effectLst/>
              </a:rPr>
              <a:t>: Discovered cells with the microscope.</a:t>
            </a:r>
          </a:p>
          <a:p>
            <a:pPr marL="342900" lvl="0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dirty="0">
                <a:effectLst/>
              </a:rPr>
              <a:t>Showed the value of tools in extending human senses.</a:t>
            </a:r>
          </a:p>
          <a:p>
            <a:pPr marL="114300" lvl="0" indent="0"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3F347B-A342-9F4F-25DD-C5D27B4A3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486" y="4190456"/>
            <a:ext cx="2000888" cy="218051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C9450F-4A41-343B-4EDF-F9ED9A69E0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55415" y="598764"/>
            <a:ext cx="4807930" cy="359392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34CE70F-CD1E-AA30-EC73-D1BD94A73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171" y="4177935"/>
            <a:ext cx="2351315" cy="218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884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F4872-A920-964E-ED72-983991E5B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Isaac Newton and the Birth of Mathematical Physics</a:t>
            </a:r>
            <a:endParaRPr lang="en-IN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C7F49-613D-9CDC-65CF-19C59100BF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Newton’s laws of motion and universal gravitation, along with his development of calculus, revolutionized physics.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 rules for scientific theories: 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Simplicity, universality, and inductive reasoning.</a:t>
            </a:r>
          </a:p>
          <a:p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 work established the principles of mathematical physics and scientific methodology.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25FE7C-F847-784C-D786-03F39B2AE1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AEF255-E1C9-FE7C-71D7-39F48A0F2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4949" y="1825625"/>
            <a:ext cx="4896102" cy="343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47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71B3-38F8-0DD6-37E3-1F7D09C1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Einstein Supersedes Newton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CBE21-34A3-73B6-CD0C-FF08BE0C2B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Relativity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Unified space and time.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Relativity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Replaced Newtonian gravity with spacetime curvature.</a:t>
            </a:r>
          </a:p>
          <a:p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Einstein’s theories of relativity resolved contradictions in Newtonian physics and redefined our understanding of space, time, and gravity by </a:t>
            </a:r>
            <a:r>
              <a:rPr lang="en-IN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Theoretical Asymmetry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His work demonstrated the importance of foundational principles and thought experiments.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1BC425-639E-DCC6-42B3-79C2D97CC9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3D8E5-E63A-595C-6D73-C27A04A73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656" y="3749162"/>
            <a:ext cx="5270620" cy="2743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3E82E4-81E6-A826-F62B-94039AEAE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303" y="488799"/>
            <a:ext cx="2781443" cy="294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443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D841-B858-BFA2-924E-D198AB41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Quantum Uncertainty</a:t>
            </a:r>
            <a:endParaRPr lang="en-IN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2AD2C-A66A-834F-B8E8-A6FC50ADCE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Planck, Einstein, Bohr → Full quantum mechanics.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Challenged Newtonian determinism with uncertainty principles.</a:t>
            </a:r>
          </a:p>
          <a:p>
            <a:pPr algn="just"/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Quantum mechanics introduced indeterminacy at the microscopic level, challenging classical determinism.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223C3B0-B88A-7E72-9DC8-4ABA3D4B98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34106" y="2340683"/>
            <a:ext cx="3657788" cy="3321221"/>
          </a:xfrm>
        </p:spPr>
      </p:pic>
    </p:spTree>
    <p:extLst>
      <p:ext uri="{BB962C8B-B14F-4D97-AF65-F5344CB8AC3E}">
        <p14:creationId xmlns:p14="http://schemas.microsoft.com/office/powerpoint/2010/main" val="1988627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F6E1-B845-470B-B5B2-C30851BC9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 Bang Theory</a:t>
            </a:r>
            <a:endParaRPr lang="en-IN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86334-9DA9-CC1B-C5C9-868AB071F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07429" cy="4351338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Hubble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Discovered the expanding universe.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Penzias &amp; Wilson</a:t>
            </a:r>
            <a:r>
              <a:rPr lang="en-IN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Detected Cosmic Microwave Background (CMB).</a:t>
            </a:r>
          </a:p>
          <a:p>
            <a:pPr algn="just"/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Solidified Big Bang theory as a scientific explanation of origins.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31D31F-F01B-62A5-C665-3BF557272F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199" y="2481943"/>
            <a:ext cx="5649877" cy="2806123"/>
          </a:xfrm>
        </p:spPr>
      </p:pic>
    </p:spTree>
    <p:extLst>
      <p:ext uri="{BB962C8B-B14F-4D97-AF65-F5344CB8AC3E}">
        <p14:creationId xmlns:p14="http://schemas.microsoft.com/office/powerpoint/2010/main" val="2218821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6" name="Rectangle 1065">
            <a:extLst>
              <a:ext uri="{FF2B5EF4-FFF2-40B4-BE49-F238E27FC236}">
                <a16:creationId xmlns:a16="http://schemas.microsoft.com/office/drawing/2014/main" id="{959C6B72-F8E6-4281-8F3E-93FC0DC98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6377E1-05F0-07D7-2414-30F456B37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5295015" cy="20638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effectLst/>
              </a:rPr>
              <a:t>The Final Blow to Newtonian Physics</a:t>
            </a:r>
            <a:endParaRPr lang="en-US" sz="500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8E3F76E-0431-0787-FA60-A5A20DC0AD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4333" r="8555" b="-3"/>
          <a:stretch/>
        </p:blipFill>
        <p:spPr>
          <a:xfrm>
            <a:off x="9420125" y="491962"/>
            <a:ext cx="2318109" cy="2194560"/>
          </a:xfrm>
          <a:prstGeom prst="rect">
            <a:avLst/>
          </a:prstGeom>
        </p:spPr>
      </p:pic>
      <p:sp>
        <p:nvSpPr>
          <p:cNvPr id="1068" name="sketch line">
            <a:extLst>
              <a:ext uri="{FF2B5EF4-FFF2-40B4-BE49-F238E27FC236}">
                <a16:creationId xmlns:a16="http://schemas.microsoft.com/office/drawing/2014/main" id="{490234EE-E0D8-4805-9227-CCEAC6016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650181"/>
            <a:ext cx="4343400" cy="18288"/>
          </a:xfrm>
          <a:custGeom>
            <a:avLst/>
            <a:gdLst>
              <a:gd name="csX0" fmla="*/ 0 w 4343400"/>
              <a:gd name="csY0" fmla="*/ 0 h 18288"/>
              <a:gd name="csX1" fmla="*/ 577052 w 4343400"/>
              <a:gd name="csY1" fmla="*/ 0 h 18288"/>
              <a:gd name="csX2" fmla="*/ 1067235 w 4343400"/>
              <a:gd name="csY2" fmla="*/ 0 h 18288"/>
              <a:gd name="csX3" fmla="*/ 1600853 w 4343400"/>
              <a:gd name="csY3" fmla="*/ 0 h 18288"/>
              <a:gd name="csX4" fmla="*/ 2264773 w 4343400"/>
              <a:gd name="csY4" fmla="*/ 0 h 18288"/>
              <a:gd name="csX5" fmla="*/ 2841825 w 4343400"/>
              <a:gd name="csY5" fmla="*/ 0 h 18288"/>
              <a:gd name="csX6" fmla="*/ 3375442 w 4343400"/>
              <a:gd name="csY6" fmla="*/ 0 h 18288"/>
              <a:gd name="csX7" fmla="*/ 4343400 w 4343400"/>
              <a:gd name="csY7" fmla="*/ 0 h 18288"/>
              <a:gd name="csX8" fmla="*/ 4343400 w 4343400"/>
              <a:gd name="csY8" fmla="*/ 18288 h 18288"/>
              <a:gd name="csX9" fmla="*/ 3722914 w 4343400"/>
              <a:gd name="csY9" fmla="*/ 18288 h 18288"/>
              <a:gd name="csX10" fmla="*/ 3189297 w 4343400"/>
              <a:gd name="csY10" fmla="*/ 18288 h 18288"/>
              <a:gd name="csX11" fmla="*/ 2481943 w 4343400"/>
              <a:gd name="csY11" fmla="*/ 18288 h 18288"/>
              <a:gd name="csX12" fmla="*/ 1904891 w 4343400"/>
              <a:gd name="csY12" fmla="*/ 18288 h 18288"/>
              <a:gd name="csX13" fmla="*/ 1414707 w 4343400"/>
              <a:gd name="csY13" fmla="*/ 18288 h 18288"/>
              <a:gd name="csX14" fmla="*/ 750788 w 4343400"/>
              <a:gd name="csY14" fmla="*/ 18288 h 18288"/>
              <a:gd name="csX15" fmla="*/ 0 w 4343400"/>
              <a:gd name="csY15" fmla="*/ 18288 h 18288"/>
              <a:gd name="csX16" fmla="*/ 0 w 43434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795E-BA06-D0E3-FBDB-D4DFA63C5A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2908005"/>
            <a:ext cx="5295015" cy="3268957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500" b="1" dirty="0">
                <a:effectLst/>
              </a:rPr>
              <a:t>Edward Lorenz (1961)</a:t>
            </a:r>
            <a:r>
              <a:rPr lang="en-US" sz="1500" dirty="0">
                <a:effectLst/>
              </a:rPr>
              <a:t>: Small changes → Large effects (butterfly effect).</a:t>
            </a:r>
          </a:p>
          <a:p>
            <a:pPr algn="just">
              <a:spcAft>
                <a:spcPts val="1000"/>
              </a:spcAft>
            </a:pPr>
            <a:r>
              <a:rPr lang="en-US" sz="1500" dirty="0">
                <a:effectLst/>
              </a:rPr>
              <a:t>Chaos theory revealed that even deterministic systems can be unpredictable due to sensitivity to initial conditions.</a:t>
            </a:r>
          </a:p>
          <a:p>
            <a:pPr marL="342900" lvl="0" algn="just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1500" dirty="0">
                <a:effectLst/>
              </a:rPr>
              <a:t>Showed nature’s complexity beyond Newtonian ideals.</a:t>
            </a:r>
          </a:p>
        </p:txBody>
      </p:sp>
      <p:pic>
        <p:nvPicPr>
          <p:cNvPr id="6" name="Picture 5" descr="A black and white image of a butterfly&#10;&#10;AI-generated content may be incorrect.">
            <a:extLst>
              <a:ext uri="{FF2B5EF4-FFF2-40B4-BE49-F238E27FC236}">
                <a16:creationId xmlns:a16="http://schemas.microsoft.com/office/drawing/2014/main" id="{633CEF12-BB3D-2A3D-81FA-AE69FE5B1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339" y="605282"/>
            <a:ext cx="2222964" cy="2218436"/>
          </a:xfrm>
          <a:prstGeom prst="rect">
            <a:avLst/>
          </a:prstGeom>
        </p:spPr>
      </p:pic>
      <p:pic>
        <p:nvPicPr>
          <p:cNvPr id="10" name="Picture 9" descr="A graph of a butterfly&#10;&#10;AI-generated content may be incorrect.">
            <a:extLst>
              <a:ext uri="{FF2B5EF4-FFF2-40B4-BE49-F238E27FC236}">
                <a16:creationId xmlns:a16="http://schemas.microsoft.com/office/drawing/2014/main" id="{4A74F8FD-5BDB-D7AB-D6C1-9B89D0654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663" y="3429000"/>
            <a:ext cx="5830571" cy="32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51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9D4351-CAB2-AEDC-29EC-88B7DDE28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Reflection</a:t>
            </a:r>
            <a:endParaRPr lang="en-IN" sz="4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24C34-82EB-8294-8EB4-70D1EC307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algn="just"/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history of science is a testament to humanity’s relentless curiosity and ingenuity. Each milestone represents a step forward in our understanding of the nature, often challenging and superseding previous beliefs. Science evolves by questioning and improving past ideas.</a:t>
            </a:r>
          </a:p>
          <a:p>
            <a:pPr algn="just"/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the ancient Greeks to modern physicists, the pursuit of knowledge has been driven by a combination of observation, experimentation, and theoretical innovation. As we continue to explore the mysteries of the universe, the lessons from this historical journey remind us of the importance of </a:t>
            </a:r>
            <a:r>
              <a:rPr lang="en-IN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skepticism</a:t>
            </a:r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creativity, and the willingness to embrace new paradigms.</a:t>
            </a:r>
          </a:p>
          <a:p>
            <a:pPr algn="just"/>
            <a:r>
              <a:rPr lang="en-IN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journey of science continues, seeking deeper truths about the nature.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303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1031</Words>
  <Application>Microsoft Office PowerPoint</Application>
  <PresentationFormat>Widescreen</PresentationFormat>
  <Paragraphs>105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Courier New</vt:lpstr>
      <vt:lpstr>Symbol</vt:lpstr>
      <vt:lpstr>Office Theme</vt:lpstr>
      <vt:lpstr>A Journey Through the Evolution of Scientific Thought   by  Dr Hage Doley Assistant Professor     </vt:lpstr>
      <vt:lpstr>Ancient Superstitions</vt:lpstr>
      <vt:lpstr>Thales’ Leap</vt:lpstr>
      <vt:lpstr>Hippocrates: The Father of Medicine</vt:lpstr>
      <vt:lpstr>Plato’s Two-World Model (427-347 BC)</vt:lpstr>
      <vt:lpstr>Aristotle and Reassertion of Nature</vt:lpstr>
      <vt:lpstr>Archimedes and Introduction to Mathematics</vt:lpstr>
      <vt:lpstr>The Atomists and Materialism</vt:lpstr>
      <vt:lpstr>Geocentrism vs. Heliocentrism and theory of choice</vt:lpstr>
      <vt:lpstr>Francis Bacon and Inductive Method (1561- 1626 AC) </vt:lpstr>
      <vt:lpstr>William Harvey and the Power of Demonstration</vt:lpstr>
      <vt:lpstr>Galileo and the Fall of Aristotelian Physics</vt:lpstr>
      <vt:lpstr>Boyle, Hooke, and the Power of Instrumentation</vt:lpstr>
      <vt:lpstr>Isaac Newton and the Birth of Mathematical Physics</vt:lpstr>
      <vt:lpstr>Einstein Supersedes Newton</vt:lpstr>
      <vt:lpstr>Quantum Uncertainty</vt:lpstr>
      <vt:lpstr>Big Bang Theory</vt:lpstr>
      <vt:lpstr>The Final Blow to Newtonian Physics</vt:lpstr>
      <vt:lpstr>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Hage Doley</dc:creator>
  <cp:lastModifiedBy>Office</cp:lastModifiedBy>
  <cp:revision>1</cp:revision>
  <dcterms:created xsi:type="dcterms:W3CDTF">2025-02-05T09:32:51Z</dcterms:created>
  <dcterms:modified xsi:type="dcterms:W3CDTF">2026-09-23T12:01:15Z</dcterms:modified>
</cp:coreProperties>
</file>